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3C70E4DF-818F-47CF-8021-A63613AB7826}" type="datetimeFigureOut">
              <a:rPr lang="ar-IQ" smtClean="0"/>
              <a:pPr/>
              <a:t>14/04/1441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26A99B-9702-434B-8AA2-E6DF0CD05C5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B26A99B-9702-434B-8AA2-E6DF0CD05C56}"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3C70E4DF-818F-47CF-8021-A63613AB7826}" type="datetimeFigureOut">
              <a:rPr lang="ar-IQ" smtClean="0"/>
              <a:pPr/>
              <a:t>14/04/1441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26A99B-9702-434B-8AA2-E6DF0CD05C56}"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928670"/>
            <a:ext cx="7772400" cy="1470025"/>
          </a:xfrm>
        </p:spPr>
        <p:txBody>
          <a:bodyPr/>
          <a:lstStyle/>
          <a:p>
            <a:r>
              <a:rPr lang="ar-IQ" dirty="0" smtClean="0"/>
              <a:t>الإدارة العامة المقارنة </a:t>
            </a:r>
            <a:endParaRPr lang="ar-IQ" dirty="0"/>
          </a:p>
        </p:txBody>
      </p:sp>
      <p:sp>
        <p:nvSpPr>
          <p:cNvPr id="3" name="عنوان فرعي 2"/>
          <p:cNvSpPr>
            <a:spLocks noGrp="1"/>
          </p:cNvSpPr>
          <p:nvPr>
            <p:ph type="subTitle" idx="1"/>
          </p:nvPr>
        </p:nvSpPr>
        <p:spPr>
          <a:xfrm>
            <a:off x="428596" y="3500438"/>
            <a:ext cx="8062912" cy="1752600"/>
          </a:xfrm>
        </p:spPr>
        <p:txBody>
          <a:bodyPr/>
          <a:lstStyle/>
          <a:p>
            <a:r>
              <a:rPr lang="ar-IQ" b="1" dirty="0" smtClean="0"/>
              <a:t>م. سناء ستار احمد</a:t>
            </a:r>
          </a:p>
          <a:p>
            <a:r>
              <a:rPr lang="ar-IQ" b="1" dirty="0" smtClean="0"/>
              <a:t>كلية </a:t>
            </a:r>
            <a:r>
              <a:rPr lang="ar-IQ" b="1" dirty="0" err="1" smtClean="0"/>
              <a:t>الادارة</a:t>
            </a:r>
            <a:r>
              <a:rPr lang="ar-IQ" b="1" dirty="0" smtClean="0"/>
              <a:t> والاقتصاد / جامعة </a:t>
            </a:r>
            <a:r>
              <a:rPr lang="ar-IQ" b="1" dirty="0" err="1" smtClean="0"/>
              <a:t>ديالى</a:t>
            </a:r>
            <a:r>
              <a:rPr lang="ar-IQ" b="1" dirty="0" smtClean="0"/>
              <a:t> </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357166"/>
            <a:ext cx="7239000" cy="1362075"/>
          </a:xfrm>
        </p:spPr>
        <p:txBody>
          <a:bodyPr/>
          <a:lstStyle/>
          <a:p>
            <a:r>
              <a:rPr lang="ar-IQ" dirty="0" smtClean="0"/>
              <a:t>محاضرات </a:t>
            </a:r>
            <a:r>
              <a:rPr lang="ar-IQ" dirty="0" err="1" smtClean="0"/>
              <a:t>الادارة</a:t>
            </a:r>
            <a:r>
              <a:rPr lang="ar-IQ" dirty="0" smtClean="0"/>
              <a:t> العامة المقارنة </a:t>
            </a:r>
            <a:endParaRPr lang="ar-IQ" dirty="0"/>
          </a:p>
        </p:txBody>
      </p:sp>
      <p:sp>
        <p:nvSpPr>
          <p:cNvPr id="3" name="عنصر نائب للنص 2"/>
          <p:cNvSpPr>
            <a:spLocks noGrp="1"/>
          </p:cNvSpPr>
          <p:nvPr>
            <p:ph type="body" idx="1"/>
          </p:nvPr>
        </p:nvSpPr>
        <p:spPr>
          <a:xfrm>
            <a:off x="571472" y="2428868"/>
            <a:ext cx="5429288" cy="3571900"/>
          </a:xfrm>
        </p:spPr>
        <p:txBody>
          <a:bodyPr>
            <a:normAutofit/>
          </a:bodyPr>
          <a:lstStyle/>
          <a:p>
            <a:pPr algn="ctr"/>
            <a:r>
              <a:rPr lang="ar-IQ" sz="3200" b="1" dirty="0" smtClean="0"/>
              <a:t>المحاضرة </a:t>
            </a:r>
            <a:r>
              <a:rPr lang="ar-IQ" sz="3200" b="1" dirty="0" smtClean="0"/>
              <a:t>الرابعة  </a:t>
            </a:r>
            <a:endParaRPr lang="ar-IQ" sz="3200" b="1" dirty="0" smtClean="0"/>
          </a:p>
          <a:p>
            <a:pPr algn="ctr"/>
            <a:endParaRPr lang="ar-IQ" sz="3200" dirty="0" smtClean="0"/>
          </a:p>
          <a:p>
            <a:pPr algn="ctr"/>
            <a:r>
              <a:rPr lang="ar-IQ" sz="3200" b="1" dirty="0" smtClean="0"/>
              <a:t>مناهج الإدارة العامة المقارنة</a:t>
            </a:r>
            <a:endParaRPr lang="ar-IQ" sz="3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500042"/>
            <a:ext cx="8286808" cy="5929354"/>
          </a:xfrm>
        </p:spPr>
        <p:txBody>
          <a:bodyPr>
            <a:normAutofit fontScale="77500" lnSpcReduction="20000"/>
          </a:bodyPr>
          <a:lstStyle/>
          <a:p>
            <a:pPr algn="just"/>
            <a:r>
              <a:rPr lang="ar-IQ" dirty="0" smtClean="0"/>
              <a:t>بـرز في الدراسات المقارنة عدد من النماذج المقارنة على أساسها تستخدم هذه النماذج لجمع المعلومات والبحث والتحليل للوصول إلى النتائج، ومن أشهر هذه النماذج </a:t>
            </a:r>
            <a:r>
              <a:rPr lang="ar-IQ" dirty="0" err="1" smtClean="0"/>
              <a:t>نموذح</a:t>
            </a:r>
            <a:r>
              <a:rPr lang="ar-IQ" dirty="0" smtClean="0"/>
              <a:t> (</a:t>
            </a:r>
            <a:r>
              <a:rPr lang="en-US" dirty="0" smtClean="0"/>
              <a:t>Fred Riggs</a:t>
            </a:r>
            <a:r>
              <a:rPr lang="ar-IQ" dirty="0" smtClean="0"/>
              <a:t>) للإدارة العامة في المجتمعات الزراعية والصناعية الذي يقوم على المقارنة بين أنظمة الإدارة العامة من منظور كلي من خلال تفاعل بين الإدارة العامة والبيئة وذلك </a:t>
            </a:r>
            <a:r>
              <a:rPr lang="ar-IQ" dirty="0" err="1" smtClean="0"/>
              <a:t>باتباع</a:t>
            </a:r>
            <a:r>
              <a:rPr lang="ar-IQ" dirty="0" smtClean="0"/>
              <a:t> خمس متغيرات بيئية هي: الأساس </a:t>
            </a:r>
            <a:r>
              <a:rPr lang="ar-IQ" dirty="0" err="1" smtClean="0"/>
              <a:t>الإقتصادي</a:t>
            </a:r>
            <a:r>
              <a:rPr lang="ar-IQ" dirty="0" smtClean="0"/>
              <a:t>، البناء </a:t>
            </a:r>
            <a:r>
              <a:rPr lang="ar-IQ" dirty="0" err="1" smtClean="0"/>
              <a:t>الإجتماعي</a:t>
            </a:r>
            <a:r>
              <a:rPr lang="ar-IQ" dirty="0" smtClean="0"/>
              <a:t>، النظام السياسي، الإطار العقائدي ونظام الاتصالات. بالإضافة إلى نموذج (</a:t>
            </a:r>
            <a:r>
              <a:rPr lang="en-US" dirty="0" smtClean="0"/>
              <a:t>Sutton</a:t>
            </a:r>
            <a:r>
              <a:rPr lang="ar-IQ" dirty="0" smtClean="0"/>
              <a:t>) الذي صنف فيه المجتمعات إلى مجموعات لكل خصائصها والتي برهن فيها أنـه من خلال الصفات المجتمعية يمكن استقراء نظام الحكم.كذلك الدراسة التي قام </a:t>
            </a:r>
            <a:r>
              <a:rPr lang="ar-IQ" dirty="0" err="1" smtClean="0"/>
              <a:t>بها</a:t>
            </a:r>
            <a:r>
              <a:rPr lang="ar-IQ" dirty="0" smtClean="0"/>
              <a:t> (</a:t>
            </a:r>
            <a:r>
              <a:rPr lang="en-US" dirty="0" smtClean="0"/>
              <a:t>Sayre-</a:t>
            </a:r>
            <a:r>
              <a:rPr lang="en-US" dirty="0" err="1" smtClean="0"/>
              <a:t>Koufman</a:t>
            </a:r>
            <a:r>
              <a:rPr lang="ar-IQ" dirty="0" smtClean="0"/>
              <a:t>) في مجال البيروقراطية حيث درس السلوك البيروقراطي وتفاعله مع البيئة السياسية وهذا النموذج أعطى دفعا ومعلومات قيمة للدراسة التي أعدها أساتذة من جامعة إنديانا عن تركيا، مصر، فرنسا، بوليفيا، الفلبين </a:t>
            </a:r>
            <a:r>
              <a:rPr lang="ar-IQ" dirty="0" err="1" smtClean="0"/>
              <a:t>وتايلند</a:t>
            </a:r>
            <a:r>
              <a:rPr lang="ar-IQ" dirty="0" smtClean="0"/>
              <a:t>. ومن هنا رأى (</a:t>
            </a:r>
            <a:r>
              <a:rPr lang="en-US" dirty="0" smtClean="0"/>
              <a:t>Waldo</a:t>
            </a:r>
            <a:r>
              <a:rPr lang="ar-IQ" dirty="0" smtClean="0"/>
              <a:t>) أن المشكلة الأساسية في بناء نماذج لدراسة الإدارة العامة المقارنة يكمن في اختيار نموذج عام يشمل الظاهرة الإدارية ككل.</a:t>
            </a:r>
            <a:endParaRPr lang="en-US"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00108"/>
            <a:ext cx="8229600" cy="4572000"/>
          </a:xfrm>
        </p:spPr>
        <p:txBody>
          <a:bodyPr>
            <a:normAutofit fontScale="92500" lnSpcReduction="20000"/>
          </a:bodyPr>
          <a:lstStyle/>
          <a:p>
            <a:r>
              <a:rPr lang="ar-IQ" dirty="0" smtClean="0"/>
              <a:t>بالإضافة إلى نموذج (</a:t>
            </a:r>
            <a:r>
              <a:rPr lang="en-US" dirty="0" smtClean="0"/>
              <a:t>Sutton</a:t>
            </a:r>
            <a:r>
              <a:rPr lang="ar-IQ" dirty="0" smtClean="0"/>
              <a:t>) الذي صنف فيه المجتمعات إلى مجموعات لكل خصائصها والتي برهن فيها أنـه من خلال الصفات المجتمعية يمكن استقراء نظام الحكم.كذلك الدراسة التي قام </a:t>
            </a:r>
            <a:r>
              <a:rPr lang="ar-IQ" dirty="0" err="1" smtClean="0"/>
              <a:t>بها</a:t>
            </a:r>
            <a:r>
              <a:rPr lang="ar-IQ" dirty="0" smtClean="0"/>
              <a:t> (</a:t>
            </a:r>
            <a:r>
              <a:rPr lang="en-US" dirty="0" smtClean="0"/>
              <a:t>Sayre-</a:t>
            </a:r>
            <a:r>
              <a:rPr lang="en-US" dirty="0" err="1" smtClean="0"/>
              <a:t>Koufman</a:t>
            </a:r>
            <a:r>
              <a:rPr lang="ar-IQ" dirty="0" smtClean="0"/>
              <a:t>) في مجال البيروقراطية حيث درس السلوك البيروقراطي وتفاعله مع البيئة السياسية وهذا النموذج أعطى دفعا ومعلومات قيمة للدراسة التي أعدها أساتذة من جامعة إنديانا عن تركيا، مصر، فرنسا، بوليفيا، الفلبين </a:t>
            </a:r>
            <a:r>
              <a:rPr lang="ar-IQ" dirty="0" err="1" smtClean="0"/>
              <a:t>وتايلند</a:t>
            </a:r>
            <a:r>
              <a:rPr lang="ar-IQ" dirty="0" smtClean="0"/>
              <a:t>. ومن هنا رأى (</a:t>
            </a:r>
            <a:r>
              <a:rPr lang="en-US" dirty="0" smtClean="0"/>
              <a:t>Waldo</a:t>
            </a:r>
            <a:r>
              <a:rPr lang="ar-IQ" dirty="0" smtClean="0"/>
              <a:t>) أن المشكلة الأساسية في بناء نماذج لدراسة الإدارة العامة المقارنة يكمن في اختيار نموذج عام يشمل الظاهرة الإدارية ككل.</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785794"/>
            <a:ext cx="8229600" cy="3500462"/>
          </a:xfrm>
        </p:spPr>
        <p:txBody>
          <a:bodyPr>
            <a:normAutofit/>
          </a:bodyPr>
          <a:lstStyle/>
          <a:p>
            <a:r>
              <a:rPr lang="ar-IQ" dirty="0" smtClean="0"/>
              <a:t>مع تطـور علم الإدارة العامة تعددت المداخل والمناهج المستخدمة في دراسة موضوعاتها من أهمها: المدخل القانوني، المدخل الوظيفي، المدخل السلوكي، المدخل البيئي وأحدثها حركة الإدارة العامة الحديثة.</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4"/>
            <a:ext cx="8229600" cy="4572000"/>
          </a:xfrm>
        </p:spPr>
        <p:txBody>
          <a:bodyPr>
            <a:normAutofit lnSpcReduction="10000"/>
          </a:bodyPr>
          <a:lstStyle/>
          <a:p>
            <a:r>
              <a:rPr lang="ar-IQ" dirty="0" smtClean="0"/>
              <a:t>أ- المنهج القانوني </a:t>
            </a:r>
            <a:endParaRPr lang="en-US" dirty="0" smtClean="0"/>
          </a:p>
          <a:p>
            <a:r>
              <a:rPr lang="ar-IQ" dirty="0" smtClean="0"/>
              <a:t>يقوم أساسا على تحليل أنظمة الترقية </a:t>
            </a:r>
            <a:r>
              <a:rPr lang="ar-IQ" dirty="0" err="1" smtClean="0"/>
              <a:t>والترفيع</a:t>
            </a:r>
            <a:r>
              <a:rPr lang="ar-IQ" dirty="0" smtClean="0"/>
              <a:t> بين عدد من الدول.</a:t>
            </a:r>
            <a:endParaRPr lang="en-US" dirty="0" smtClean="0"/>
          </a:p>
          <a:p>
            <a:r>
              <a:rPr lang="ar-IQ" dirty="0" smtClean="0"/>
              <a:t>ب- المنهج الوظيفي</a:t>
            </a:r>
            <a:endParaRPr lang="en-US" dirty="0" smtClean="0"/>
          </a:p>
          <a:p>
            <a:r>
              <a:rPr lang="ar-IQ" dirty="0" smtClean="0"/>
              <a:t>يعتمد على التحليل المقارن للعملية الإدارية بين عدد من المنظمات الحكومية في دول مختلفة، حيث يقوم بجمع المعلومات عن الوظائف الإدارية في أداء هذه المنظمات وتأثير ممارستها على الكفاءة والفاعلية الإدارية دون أن يدرس البيئة الخارجية المؤثرة على هذه المنظمات.</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71546"/>
            <a:ext cx="8229600" cy="4572000"/>
          </a:xfrm>
        </p:spPr>
        <p:txBody>
          <a:bodyPr>
            <a:normAutofit fontScale="85000" lnSpcReduction="10000"/>
          </a:bodyPr>
          <a:lstStyle/>
          <a:p>
            <a:r>
              <a:rPr lang="ar-IQ" dirty="0" smtClean="0"/>
              <a:t>ج- المنهج السلوكي</a:t>
            </a:r>
            <a:endParaRPr lang="en-US" dirty="0" smtClean="0"/>
          </a:p>
          <a:p>
            <a:r>
              <a:rPr lang="ar-IQ" dirty="0" smtClean="0"/>
              <a:t>   يقوم بالتحليل المقارن وبجمع المعلومات عن الأبعاد النفسية </a:t>
            </a:r>
            <a:r>
              <a:rPr lang="ar-IQ" dirty="0" err="1" smtClean="0"/>
              <a:t>والإجتماعية</a:t>
            </a:r>
            <a:r>
              <a:rPr lang="ar-IQ" dirty="0" smtClean="0"/>
              <a:t> لأداء البيروقراطيات المختلفة من حيث العوامل المحركة لسلوك الأفراد العاملين فيها والمتحكمة في </a:t>
            </a:r>
            <a:r>
              <a:rPr lang="ar-IQ" dirty="0" err="1" smtClean="0"/>
              <a:t>إتخاذ</a:t>
            </a:r>
            <a:r>
              <a:rPr lang="ar-IQ" dirty="0" smtClean="0"/>
              <a:t> القرارات، بالإضافة إلى دراسة أنماط القيادة وأثرها على أداء وسلوك البيروقراطيات.</a:t>
            </a:r>
            <a:endParaRPr lang="en-US" dirty="0" smtClean="0"/>
          </a:p>
          <a:p>
            <a:r>
              <a:rPr lang="ar-IQ" dirty="0" smtClean="0"/>
              <a:t>د-المنهج البيئي</a:t>
            </a:r>
            <a:endParaRPr lang="en-US" dirty="0" smtClean="0"/>
          </a:p>
          <a:p>
            <a:r>
              <a:rPr lang="ar-IQ" dirty="0" smtClean="0"/>
              <a:t>لا يمكن أن تكون الدراسة كاملة إلا إذا عايشت الواقع أي تجمع المعلومات من واقع الممارسة الفعلية والمؤثرات البيئية المؤثرة على الموضوع محل الدراسة مع </a:t>
            </a:r>
            <a:r>
              <a:rPr lang="ar-IQ" dirty="0" err="1" smtClean="0"/>
              <a:t>الإستعانة</a:t>
            </a:r>
            <a:r>
              <a:rPr lang="ar-IQ" dirty="0" smtClean="0"/>
              <a:t> ببعض الأدوات البحثية </a:t>
            </a:r>
            <a:r>
              <a:rPr lang="ar-IQ" dirty="0" err="1" smtClean="0"/>
              <a:t>كالإستقصاءات</a:t>
            </a:r>
            <a:r>
              <a:rPr lang="ar-IQ" dirty="0" smtClean="0"/>
              <a:t> والمقابلات.</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571500" y="928688"/>
            <a:ext cx="8229600" cy="5286394"/>
          </a:xfrm>
        </p:spPr>
        <p:txBody>
          <a:bodyPr>
            <a:normAutofit/>
          </a:bodyPr>
          <a:lstStyle/>
          <a:p>
            <a:r>
              <a:rPr lang="ar-IQ" dirty="0" smtClean="0"/>
              <a:t>هـ-أفكار حركة الإدارة الحديثة</a:t>
            </a:r>
            <a:endParaRPr lang="en-US" dirty="0" smtClean="0"/>
          </a:p>
          <a:p>
            <a:r>
              <a:rPr lang="ar-IQ" dirty="0" smtClean="0"/>
              <a:t>يقوم هذا المنهج على أساس تقويم البرامج الحكومية في عدد من الدول كجمع المعلومات عن كيفية تحقيق الأجهزة الحكومية للعدالة في توزيع خدماتها على المواطنين بالإضافة إلى دراسة دور الدولة في توفير فرص العمل ومدى إتاحتها الفرصة لهم للمشاركة في </a:t>
            </a:r>
            <a:r>
              <a:rPr lang="ar-IQ" dirty="0" err="1" smtClean="0"/>
              <a:t>إتخاذ</a:t>
            </a:r>
            <a:r>
              <a:rPr lang="ar-IQ" dirty="0" smtClean="0"/>
              <a:t> القرارات الرئيسية.</a:t>
            </a:r>
            <a:endParaRPr lang="en-US" dirty="0" smtClean="0"/>
          </a:p>
          <a:p>
            <a:pPr algn="just"/>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56</TotalTime>
  <Words>503</Words>
  <Application>Microsoft Office PowerPoint</Application>
  <PresentationFormat>عرض على الشاشة (3:4)‏</PresentationFormat>
  <Paragraphs>20</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حيوية</vt:lpstr>
      <vt:lpstr>الإدارة العامة المقارنة </vt:lpstr>
      <vt:lpstr>محاضرات الادارة العامة المقارنة </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الإدارة العامة المقارنة</dc:title>
  <dc:creator>DELL</dc:creator>
  <cp:lastModifiedBy>DELL</cp:lastModifiedBy>
  <cp:revision>7</cp:revision>
  <dcterms:created xsi:type="dcterms:W3CDTF">2019-12-11T06:59:58Z</dcterms:created>
  <dcterms:modified xsi:type="dcterms:W3CDTF">2019-12-11T08:06:22Z</dcterms:modified>
</cp:coreProperties>
</file>